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59" r:id="rId5"/>
    <p:sldId id="260" r:id="rId6"/>
    <p:sldId id="266" r:id="rId7"/>
    <p:sldId id="267" r:id="rId8"/>
    <p:sldId id="268" r:id="rId9"/>
    <p:sldId id="269" r:id="rId10"/>
    <p:sldId id="270" r:id="rId11"/>
    <p:sldId id="257" r:id="rId12"/>
    <p:sldId id="271" r:id="rId13"/>
    <p:sldId id="261" r:id="rId14"/>
    <p:sldId id="258" r:id="rId15"/>
    <p:sldId id="262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-87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5648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9490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633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0250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9414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562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5665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6957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1534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24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307793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08079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844915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68456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51196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4823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F1BF3-5746-4842-B0ED-ECCE7C507270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FD29A20-E1A1-4B43-8393-6DCEFEE3A3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5345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636353_2-p-fon-dlya-semeinoi-prezentatsii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12192000" cy="6899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26327" y="233410"/>
            <a:ext cx="6788727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МУНИЦИПАЛЬНОЕ БЮДЖЕТНОЕ ДОШКОЛЬНОЕ ОБРАЗОВАТЕЛЬНОЕ УЧРЕЖДЕНИЕ </a:t>
            </a:r>
            <a:endParaRPr lang="ru-RU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АЛЕКСЕЕВСКИЙ ДЕТСКИЙ САД «СКАЗКА»</a:t>
            </a:r>
            <a:endParaRPr lang="ru-RU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АЛЕКСЕЕВСКОГО МУНИЦИПАЛЬНОГО РАЙОНА ВОЛГОГРАДСКОЙ ОБЛАСТИ</a:t>
            </a:r>
            <a:endParaRPr lang="ru-RU" sz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(МБДОУ АЛЕКСЕЕВСКИЙ ДЕТСКИЙ САД «СКАЗКА»)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403342"/>
            <a:ext cx="6096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Краткосрочный проект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«Моя родословная»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детей старшего дошкольного возраста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74327" y="5026990"/>
            <a:ext cx="6096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Подготовили воспитатели: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А.А.Денисова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Т.С.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Чиликина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89418" y="6238704"/>
            <a:ext cx="2216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>
                <a:latin typeface="Times New Roman" panose="02020603050405020304" pitchFamily="18" charset="0"/>
                <a:ea typeface="Times New Roman" panose="02020603050405020304" pitchFamily="18" charset="0"/>
              </a:rPr>
              <a:t>ст. Алексеевская</a:t>
            </a:r>
          </a:p>
        </p:txBody>
      </p:sp>
    </p:spTree>
    <p:extLst>
      <p:ext uri="{BB962C8B-B14F-4D97-AF65-F5344CB8AC3E}">
        <p14:creationId xmlns:p14="http://schemas.microsoft.com/office/powerpoint/2010/main" xmlns="" val="208653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/>
          <p:cNvSpPr txBox="1">
            <a:spLocks/>
          </p:cNvSpPr>
          <p:nvPr/>
        </p:nvSpPr>
        <p:spPr>
          <a:xfrm>
            <a:off x="1479376" y="1285836"/>
            <a:ext cx="8786842" cy="557216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000" b="1" i="1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Тип проекта: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комплексный</a:t>
            </a:r>
            <a:endParaRPr kumimoji="0" lang="ru-RU" sz="2000" b="0" i="0" u="sng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000" b="1" i="1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Продолжительность: </a:t>
            </a:r>
            <a:r>
              <a:rPr lang="ru-RU" sz="2000" dirty="0">
                <a:latin typeface="Times New Roman" panose="02020603050405020304" pitchFamily="18" charset="0"/>
              </a:rPr>
              <a:t>2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 недели – средней продолжительности(с 07.11.2022 по 21.11.2022)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000" b="0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Участники проекта :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дети старшей группы, воспитатели Денисова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 А.А.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,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Чиликина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 Т.С.,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 родители.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730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3344" y="0"/>
            <a:ext cx="11748655" cy="684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170" marR="248285"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Актуальность</a:t>
            </a:r>
          </a:p>
          <a:p>
            <a:pPr marL="90170" marR="248285" algn="ctr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</a:t>
            </a:r>
          </a:p>
          <a:p>
            <a:pPr marL="90170" marR="248285" algn="ctr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Неуважение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 своим предкам есть первый</a:t>
            </a:r>
          </a:p>
          <a:p>
            <a:pPr marL="90170" marR="248285" algn="ctr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признак дикости и безнравственности.</a:t>
            </a:r>
          </a:p>
          <a:p>
            <a:pPr marL="90170" marR="248285" algn="r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                            А.С.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Пушкин</a:t>
            </a:r>
          </a:p>
          <a:p>
            <a:pPr marL="90170" marR="248285" algn="r">
              <a:lnSpc>
                <a:spcPct val="115000"/>
              </a:lnSpc>
              <a:spcAft>
                <a:spcPts val="0"/>
              </a:spcAft>
            </a:pP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0170" marR="250190" indent="359410" algn="just">
              <a:lnSpc>
                <a:spcPct val="115000"/>
              </a:lnSpc>
              <a:spcAft>
                <a:spcPts val="0"/>
              </a:spcAft>
            </a:pP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Традиции трепетного отношения к заветам предков, к их памяти, к преемственности поколений начали складываться в глубокой древности и вырабатывались тысячелетиями. Поэтому  знание своего происхождения, уважение к предкам, ведение родословной являются традицией. Изучение истории своей семьи позволяет принять, полюбить свой род, своих родных, проявлять к ним терпение, заботу и внимание.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0170" marR="250190" indent="359410" algn="just">
              <a:lnSpc>
                <a:spcPct val="115000"/>
              </a:lnSpc>
              <a:spcAft>
                <a:spcPts val="0"/>
              </a:spcAft>
            </a:pP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Поэтому одной из важнейших задач является- формирование у детей интереса к истории семьи, своей родословной, семейным традициям. Прикосновение к истории своей семьи вызывает у ребенка сильные эмоции, заставляет сопереживать, внимательно относиться к памяти прошлого, к своим историческим корням.  Изучение истории семьи способствует воспитанию гордости за принадлежность к своему роду, своей фамилии, вызывает желание стать носителем лучших качеств своих предков.  В дошкольном детстве начинает формироваться чувство ответственности перед памятью предков, которое несет в себе огромный нравственный потенциал для дальнейшего развития ребенка. 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24666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4727" y="1299572"/>
            <a:ext cx="10266218" cy="4653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 проекта: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познакомить детей со своей родословной.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Задачи проекта: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250190" algn="just">
              <a:lnSpc>
                <a:spcPct val="150000"/>
              </a:lnSpc>
              <a:spcAft>
                <a:spcPts val="0"/>
              </a:spcAft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Обучающая: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формировать у детей представление о семье, родословной, о нравственном отношении к семейным традициям, расширять знания о ближнем окружении, учить разбираться в родственных связях, проявлять заботу о родных людях.</a:t>
            </a:r>
          </a:p>
          <a:p>
            <a:pPr marL="457200" marR="250190" algn="just">
              <a:lnSpc>
                <a:spcPct val="150000"/>
              </a:lnSpc>
              <a:spcAft>
                <a:spcPts val="0"/>
              </a:spcAft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Развивающая: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развивать творческие способности взрослых и детей в процессе совместной деятельности, развивать любознательность, наблюдательность.</a:t>
            </a:r>
          </a:p>
          <a:p>
            <a:pPr marL="457200" marR="250190" algn="just">
              <a:lnSpc>
                <a:spcPct val="150000"/>
              </a:lnSpc>
              <a:spcAft>
                <a:spcPts val="0"/>
              </a:spcAft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Воспитательная: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воспитывать у детей любовь и уважение к членам семьи, показать ценность семьи для каждого человека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977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7292" y="789239"/>
            <a:ext cx="8769927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Этапы </a:t>
            </a:r>
            <a:r>
              <a:rPr lang="ru-RU" sz="3200" b="1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проекта:</a:t>
            </a:r>
          </a:p>
          <a:p>
            <a:pPr algn="ctr"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ru-RU" sz="2800" b="1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Подготовительный.</a:t>
            </a:r>
            <a:endParaRPr lang="ru-RU" sz="2800" b="1" spc="-2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endParaRPr lang="ru-RU" sz="2000" b="1" spc="-2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определение </a:t>
            </a: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цели и задач </a:t>
            </a:r>
            <a:r>
              <a:rPr lang="ru-RU" sz="20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проекта;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сбор </a:t>
            </a: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информационного </a:t>
            </a:r>
            <a:r>
              <a:rPr lang="ru-RU" sz="20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материала;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</a:t>
            </a: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условий для организации </a:t>
            </a:r>
            <a:r>
              <a:rPr lang="ru-RU" sz="20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работы;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составление </a:t>
            </a: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плана мероприятий для реализации </a:t>
            </a:r>
            <a:r>
              <a:rPr lang="ru-RU" sz="20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проекта.</a:t>
            </a: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2000" spc="-2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710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4292" y="789729"/>
            <a:ext cx="11457708" cy="451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800" b="1" dirty="0">
                <a:latin typeface="Times New Roman" panose="02020603050405020304" pitchFamily="18" charset="0"/>
              </a:rPr>
              <a:t>2. Основной этап. </a:t>
            </a:r>
            <a:endParaRPr lang="ru-RU" sz="2800" b="1" dirty="0" smtClean="0">
              <a:latin typeface="Times New Roman" panose="02020603050405020304" pitchFamily="18" charset="0"/>
            </a:endParaRPr>
          </a:p>
          <a:p>
            <a:pPr lvl="0" algn="ctr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endParaRPr lang="ru-RU" sz="2800" b="1" dirty="0" smtClean="0">
              <a:latin typeface="Times New Roman" panose="02020603050405020304" pitchFamily="18" charset="0"/>
            </a:endParaRPr>
          </a:p>
          <a:p>
            <a:pPr lvl="0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000" dirty="0" smtClean="0">
                <a:latin typeface="Times New Roman" panose="02020603050405020304" pitchFamily="18" charset="0"/>
              </a:rPr>
              <a:t>Реализация</a:t>
            </a:r>
            <a:r>
              <a:rPr lang="ru-RU" sz="2000" dirty="0">
                <a:latin typeface="Times New Roman" panose="02020603050405020304" pitchFamily="18" charset="0"/>
              </a:rPr>
              <a:t> проекта(Представляет собой внедрение в </a:t>
            </a:r>
            <a:r>
              <a:rPr lang="ru-RU" sz="2000" dirty="0" err="1">
                <a:latin typeface="Times New Roman" panose="02020603050405020304" pitchFamily="18" charset="0"/>
              </a:rPr>
              <a:t>воспитательно</a:t>
            </a:r>
            <a:r>
              <a:rPr lang="ru-RU" sz="2000" dirty="0">
                <a:latin typeface="Times New Roman" panose="02020603050405020304" pitchFamily="18" charset="0"/>
              </a:rPr>
              <a:t>-образовательный процесс эффективных методов и приемов по расширению знаний детей о Службах спасения) :</a:t>
            </a:r>
          </a:p>
          <a:p>
            <a:pPr lvl="0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000" dirty="0">
                <a:latin typeface="Times New Roman" panose="02020603050405020304" pitchFamily="18" charset="0"/>
              </a:rPr>
              <a:t>1.Беседы с детьми;</a:t>
            </a:r>
          </a:p>
          <a:p>
            <a:pPr lvl="0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000" dirty="0">
                <a:latin typeface="Times New Roman" panose="02020603050405020304" pitchFamily="18" charset="0"/>
              </a:rPr>
              <a:t>2.Чтение художественной литературы;</a:t>
            </a:r>
          </a:p>
          <a:p>
            <a:pPr lvl="0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000" dirty="0">
                <a:latin typeface="Times New Roman" panose="02020603050405020304" pitchFamily="18" charset="0"/>
              </a:rPr>
              <a:t>3.Проведение дидактических, подвижных игр;</a:t>
            </a:r>
          </a:p>
          <a:p>
            <a:pPr lvl="0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000" dirty="0">
                <a:latin typeface="Times New Roman" panose="02020603050405020304" pitchFamily="18" charset="0"/>
              </a:rPr>
              <a:t>4.Рисование рисунков;</a:t>
            </a:r>
          </a:p>
          <a:p>
            <a:pPr lvl="0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000" dirty="0" smtClean="0">
                <a:latin typeface="Times New Roman" panose="02020603050405020304" pitchFamily="18" charset="0"/>
              </a:rPr>
              <a:t>6</a:t>
            </a:r>
            <a:r>
              <a:rPr lang="ru-RU" sz="2000" dirty="0">
                <a:latin typeface="Times New Roman" panose="02020603050405020304" pitchFamily="18" charset="0"/>
              </a:rPr>
              <a:t>. Просмотр </a:t>
            </a:r>
            <a:r>
              <a:rPr lang="ru-RU" sz="2000" dirty="0" smtClean="0">
                <a:latin typeface="Times New Roman" panose="02020603050405020304" pitchFamily="18" charset="0"/>
              </a:rPr>
              <a:t>презентаций;</a:t>
            </a:r>
          </a:p>
          <a:p>
            <a:pPr lvl="0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000" dirty="0" smtClean="0">
                <a:latin typeface="Times New Roman" panose="02020603050405020304" pitchFamily="18" charset="0"/>
              </a:rPr>
              <a:t>7. Составление «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Генеалогического древа»</a:t>
            </a:r>
            <a:endParaRPr lang="ru-RU" sz="2000" dirty="0">
              <a:latin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ru-RU" sz="2000" spc="-2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564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0655" y="747018"/>
            <a:ext cx="10612581" cy="195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400" b="1" dirty="0">
                <a:latin typeface="Times New Roman" panose="02020603050405020304" pitchFamily="18" charset="0"/>
              </a:rPr>
              <a:t>Работа с родителями</a:t>
            </a:r>
            <a:r>
              <a:rPr lang="ru-RU" sz="2400" b="1" dirty="0" smtClean="0">
                <a:latin typeface="Times New Roman" panose="02020603050405020304" pitchFamily="18" charset="0"/>
              </a:rPr>
              <a:t>.</a:t>
            </a:r>
          </a:p>
          <a:p>
            <a:pPr lvl="0" algn="ctr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endParaRPr lang="ru-RU" sz="2400" b="1" dirty="0">
              <a:latin typeface="Times New Roman" panose="02020603050405020304" pitchFamily="18" charset="0"/>
            </a:endParaRPr>
          </a:p>
          <a:p>
            <a:pPr lvl="0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</a:rPr>
              <a:t>1</a:t>
            </a:r>
            <a:r>
              <a:rPr lang="ru-RU" sz="2000" dirty="0">
                <a:latin typeface="Times New Roman" panose="02020603050405020304" pitchFamily="18" charset="0"/>
              </a:rPr>
              <a:t>. Оформление информационного стенда по теме.</a:t>
            </a:r>
          </a:p>
          <a:p>
            <a:pPr lvl="0" defTabSz="914400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000" dirty="0">
                <a:latin typeface="Times New Roman" panose="02020603050405020304" pitchFamily="18" charset="0"/>
              </a:rPr>
              <a:t>2. </a:t>
            </a:r>
            <a:r>
              <a:rPr lang="ru-RU" sz="2000" dirty="0" smtClean="0">
                <a:latin typeface="Times New Roman" panose="02020603050405020304" pitchFamily="18" charset="0"/>
              </a:rPr>
              <a:t>Составление «Генеалогического древа семьи», подготовка </a:t>
            </a:r>
            <a:r>
              <a:rPr lang="ru-RU" sz="2000" dirty="0">
                <a:latin typeface="Times New Roman" panose="02020603050405020304" pitchFamily="18" charset="0"/>
              </a:rPr>
              <a:t>ребенка к выступлению перед </a:t>
            </a:r>
            <a:r>
              <a:rPr lang="ru-RU" sz="2000" dirty="0" smtClean="0">
                <a:latin typeface="Times New Roman" panose="02020603050405020304" pitchFamily="18" charset="0"/>
              </a:rPr>
              <a:t>детьми.</a:t>
            </a:r>
            <a:endParaRPr lang="ru-RU" sz="20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352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/>
          <p:cNvSpPr txBox="1">
            <a:spLocks/>
          </p:cNvSpPr>
          <p:nvPr/>
        </p:nvSpPr>
        <p:spPr>
          <a:xfrm>
            <a:off x="1551709" y="613906"/>
            <a:ext cx="10016836" cy="494144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3. Заключительный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 </a:t>
            </a:r>
            <a:r>
              <a:rPr kumimoji="0" lang="ru-RU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(</a:t>
            </a: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продукт</a:t>
            </a:r>
            <a:r>
              <a:rPr kumimoji="0" lang="ru-RU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 </a:t>
            </a: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проектной деятельности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)</a:t>
            </a:r>
            <a:endParaRPr lang="ru-RU" sz="2000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000" b="0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1.Выставка рисунков по теме: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«Моя семья</a:t>
            </a:r>
            <a:r>
              <a:rPr lang="ru-RU" sz="2000" dirty="0" smtClean="0">
                <a:latin typeface="Times New Roman" panose="02020603050405020304" pitchFamily="18" charset="0"/>
              </a:rPr>
              <a:t>»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r>
              <a:rPr lang="ru-RU" sz="2000" dirty="0" smtClean="0">
                <a:latin typeface="Times New Roman" panose="02020603050405020304" pitchFamily="18" charset="0"/>
              </a:rPr>
              <a:t>2. Выставка «Генеалогическое древо семьи»</a:t>
            </a:r>
            <a:endParaRPr lang="ru-RU" sz="2000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r>
              <a:rPr lang="ru-RU" sz="2000" dirty="0">
                <a:latin typeface="Times New Roman" panose="02020603050405020304" pitchFamily="18" charset="0"/>
              </a:rPr>
              <a:t>3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.Презентация-отчет по проекту.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131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52255" y="678873"/>
            <a:ext cx="925483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Предполагаемый результат: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Дети делятся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окружающими своими впечатлениями, знаниями об истории и традициях семьи, о профессиях и увлечениях членов своей семьи, называют свои имя и фамилию, имена и отчества родителей, сочиняют истории, рассказы, стихи о своей семье;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Имеют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представления о составе семьи, родственных отношениях и взаимосвязях.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Создана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положительная среда общения между детьми, родителями и педагогами.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Сформированы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креативные способности детей и родителей в совместной деятельности.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Обогащены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методы, приемы, средства и формы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воспитательно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-образовательной работы с детьми по формированию представлений о своей родословной, истории семьи, воспитанию уважительного отношения к членам своей семьи,</a:t>
            </a:r>
            <a:r>
              <a:rPr lang="ru-RU" sz="20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гордости за принадлежность к своему роду.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593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/>
          <p:cNvSpPr txBox="1">
            <a:spLocks/>
          </p:cNvSpPr>
          <p:nvPr/>
        </p:nvSpPr>
        <p:spPr>
          <a:xfrm>
            <a:off x="2166910" y="561957"/>
            <a:ext cx="7858180" cy="436994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Содержание работы в процессе реализации проекта 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1. Информирование родителей о проекте – 07.11.2022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" lastClr="FFFFFF">
                  <a:shade val="95000"/>
                </a:sysClr>
              </a:buClr>
              <a:buSzPct val="65000"/>
              <a:buFont typeface="Wingdings 2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080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5835" y="2586994"/>
            <a:ext cx="8936181" cy="40156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18852" y="248392"/>
            <a:ext cx="9130145" cy="2166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88290" algn="ctr">
              <a:lnSpc>
                <a:spcPct val="115000"/>
              </a:lnSpc>
              <a:spcAft>
                <a:spcPts val="50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10.11.22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28829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Беседы: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«Моя семья»</a:t>
            </a:r>
          </a:p>
          <a:p>
            <a:pPr marL="342900" marR="28829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Игры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marR="28829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- Дидактические игры «Какая моя мама»</a:t>
            </a:r>
          </a:p>
          <a:p>
            <a:pPr marR="28829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- Сюжетно-ролевые игры: «Семья»</a:t>
            </a:r>
          </a:p>
          <a:p>
            <a:pPr marL="342900" marR="28829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художественной </a:t>
            </a:r>
            <a:r>
              <a:rPr lang="ru-RU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литературы: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рассказы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Р.Гамзатова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«Мой дедушка»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710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188" y="2951017"/>
            <a:ext cx="5465077" cy="35249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65564" y="278959"/>
            <a:ext cx="1028007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14.11.22</a:t>
            </a:r>
          </a:p>
          <a:p>
            <a:pPr lvl="0" algn="ctr">
              <a:spcAft>
                <a:spcPts val="0"/>
              </a:spcAft>
            </a:pP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Дидактические игры 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«Колечко-колечко»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- Сюжетно-ролевые игры: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«Семейный ужин»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художественной </a:t>
            </a:r>
            <a:r>
              <a:rPr lang="ru-RU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литературы: 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В.Драгунского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«Моя сестренка Ксения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8399" y="2951016"/>
            <a:ext cx="5458692" cy="352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804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65564" y="278959"/>
            <a:ext cx="10280072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15.11.22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Беседы</a:t>
            </a: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«Странички семейного альбома» 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Игры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marL="419100" marR="288290" indent="-180340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- Дидактические игры  "Кто живёт в квартире?"  </a:t>
            </a:r>
          </a:p>
          <a:p>
            <a:pPr marL="228600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- Сюжетно-ролевые игры: "Семейный ужин" 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художественной </a:t>
            </a:r>
            <a:r>
              <a:rPr lang="ru-RU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литературы: 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В.Драгунского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«Моя сестренка Ксения»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Продуктивная </a:t>
            </a:r>
            <a:r>
              <a:rPr lang="ru-RU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деятельность: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рисование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«Моя семья»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AutoShape 2" descr="blob:https://web.whatsapp.com/41ddf74d-ad15-4554-a2ea-e6a3bb1ff12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4561" y="3015500"/>
            <a:ext cx="8201027" cy="3685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324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8917"/>
          <a:stretch/>
        </p:blipFill>
        <p:spPr>
          <a:xfrm>
            <a:off x="3449781" y="2867891"/>
            <a:ext cx="5960544" cy="376814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89018" y="329653"/>
            <a:ext cx="7869382" cy="2240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88290" lvl="0"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16.11.22</a:t>
            </a:r>
          </a:p>
          <a:p>
            <a:pPr marL="342900" marR="28829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Беседы</a:t>
            </a: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«Что такое родословная»</a:t>
            </a: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28829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Игры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marR="288290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- Дидактические игры "Угадай, о ком я говорю" </a:t>
            </a:r>
          </a:p>
          <a:p>
            <a:pPr marL="342900" marR="28829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Чтение </a:t>
            </a:r>
            <a:r>
              <a:rPr lang="ru-RU" sz="20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художественной литературы: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-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стихи Е. Благинина «Посидим в тишине»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84667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032" y="2671764"/>
            <a:ext cx="3376924" cy="30350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43200" y="346364"/>
            <a:ext cx="65254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 проектной деятельности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17.11.22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о своей семье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«Генеалогического древа семьи»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/>
          <a:srcRect l="16070" t="20714" r="19555" b="11071"/>
          <a:stretch/>
        </p:blipFill>
        <p:spPr>
          <a:xfrm>
            <a:off x="3911311" y="2108489"/>
            <a:ext cx="1956537" cy="46135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/>
          <a:srcRect l="1118" t="14500" r="13753" b="11793"/>
          <a:stretch/>
        </p:blipFill>
        <p:spPr>
          <a:xfrm>
            <a:off x="6286500" y="2678908"/>
            <a:ext cx="5589779" cy="242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074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38455" y="2715491"/>
            <a:ext cx="940841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Спасибо за внимание!</a:t>
            </a:r>
            <a:endParaRPr lang="ru-RU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308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182</TotalTime>
  <Words>640</Words>
  <Application>Microsoft Office PowerPoint</Application>
  <PresentationFormat>Произвольный</PresentationFormat>
  <Paragraphs>97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Легкий дым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Grigoriy</dc:creator>
  <cp:lastModifiedBy>Серж</cp:lastModifiedBy>
  <cp:revision>14</cp:revision>
  <dcterms:created xsi:type="dcterms:W3CDTF">2022-11-17T15:20:19Z</dcterms:created>
  <dcterms:modified xsi:type="dcterms:W3CDTF">2022-11-18T07:54:15Z</dcterms:modified>
</cp:coreProperties>
</file>